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257" r:id="rId4"/>
    <p:sldId id="301" r:id="rId5"/>
    <p:sldId id="302" r:id="rId6"/>
    <p:sldId id="303" r:id="rId7"/>
    <p:sldId id="311" r:id="rId8"/>
    <p:sldId id="312" r:id="rId9"/>
    <p:sldId id="313" r:id="rId10"/>
    <p:sldId id="314" r:id="rId11"/>
    <p:sldId id="280" r:id="rId12"/>
    <p:sldId id="285" r:id="rId13"/>
    <p:sldId id="282" r:id="rId14"/>
    <p:sldId id="292" r:id="rId15"/>
    <p:sldId id="299" r:id="rId16"/>
    <p:sldId id="306" r:id="rId17"/>
    <p:sldId id="286" r:id="rId18"/>
    <p:sldId id="307" r:id="rId19"/>
    <p:sldId id="294" r:id="rId20"/>
    <p:sldId id="295" r:id="rId21"/>
    <p:sldId id="308" r:id="rId22"/>
    <p:sldId id="309" r:id="rId23"/>
    <p:sldId id="310" r:id="rId24"/>
    <p:sldId id="296" r:id="rId25"/>
    <p:sldId id="298" r:id="rId26"/>
    <p:sldId id="297" r:id="rId27"/>
    <p:sldId id="293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40000"/>
    <a:srgbClr val="FF00FF"/>
    <a:srgbClr val="B92D14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 varScale="1">
        <p:scale>
          <a:sx n="69" d="100"/>
          <a:sy n="69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CCB66A-DE2A-4B09-9C72-DCC3D3980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7FC2D-55F4-4624-9433-48E77481083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0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18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87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83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64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983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77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A5991-27C2-406E-9009-29CAE9A1A9EA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27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8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8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8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8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0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7343-3616-42C5-A2EA-F75EE3A93EEB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9455226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9455226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9455226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94552264?w=wall-194552264_17/all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vk.com/video-194552264_45623905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NMsq2U6jAw" TargetMode="External"/><Relationship Id="rId5" Type="http://schemas.openxmlformats.org/officeDocument/2006/relationships/hyperlink" Target="https://vk.com/video-194552264_456239064" TargetMode="External"/><Relationship Id="rId4" Type="http://schemas.openxmlformats.org/officeDocument/2006/relationships/hyperlink" Target="https://vk.com/video-194552264_456239028?t=6s" TargetMode="External"/><Relationship Id="rId9" Type="http://schemas.openxmlformats.org/officeDocument/2006/relationships/hyperlink" Target="https://vk.com/club19455226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vk.com/club19455226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94552264?w=wall-194552264_13/all" TargetMode="External"/><Relationship Id="rId5" Type="http://schemas.openxmlformats.org/officeDocument/2006/relationships/hyperlink" Target="https://vk.com/club194552264?w=wall-194552264_10/all" TargetMode="External"/><Relationship Id="rId4" Type="http://schemas.openxmlformats.org/officeDocument/2006/relationships/hyperlink" Target="https://vk.com/club194552264?w=wall-194552264_47/a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vk.com/club19455226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94552264?w=wall-194552264_35/all" TargetMode="External"/><Relationship Id="rId5" Type="http://schemas.openxmlformats.org/officeDocument/2006/relationships/hyperlink" Target="https://vk.com/club194552264?w=wall-194552264_25/all" TargetMode="External"/><Relationship Id="rId4" Type="http://schemas.openxmlformats.org/officeDocument/2006/relationships/hyperlink" Target="https://vk.com/club194552264?w=wall-194552264_23/a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vk.com/club194552264?w=wall-194552264_20/al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@-194552264-pesn-zdorovya" TargetMode="External"/><Relationship Id="rId5" Type="http://schemas.openxmlformats.org/officeDocument/2006/relationships/hyperlink" Target="https://vk.com/@-194552264-desyat-prichin-uchit-rebenka-muzyke" TargetMode="External"/><Relationship Id="rId4" Type="http://schemas.openxmlformats.org/officeDocument/2006/relationships/hyperlink" Target="https://vk.com/club19455226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945522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9455226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vk.com/club19455226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1880" y="3212976"/>
            <a:ext cx="5271120" cy="129614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дошкольное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образовательное учреждение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«Детский сад №395 г. Челябинска»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93096"/>
            <a:ext cx="77724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ОНЛАЙН ДЕТСКИЙ САД: ПЛЮСЫ И МИНУСЫ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Заместитель заведующего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 учебно-воспитательной работе: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Дубровских М.Р.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352928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Трудности дистанционного обучения</a:t>
            </a:r>
            <a:endParaRPr lang="ru-RU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784976" cy="50405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Технические сложности.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Организация дистанционного обучения. 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Зависимость от качества работы интернет.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Недостаток практических знаний у педагогов.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Финансовые инвестиции.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Проблема дистанционного обучения дошкольников с ОВЗ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Родители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необоснованное перекладывание на них функций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8474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5328592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Плюсы дистанционного обучения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196752"/>
            <a:ext cx="7315200" cy="525658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  <a:r>
              <a:rPr lang="ru-RU" sz="2800" dirty="0" smtClean="0">
                <a:latin typeface="Book Antiqua" pitchFamily="18" charset="0"/>
                <a:ea typeface="Batang" pitchFamily="18" charset="-127"/>
              </a:rPr>
              <a:t>Н</a:t>
            </a:r>
            <a:r>
              <a:rPr lang="ru-RU" sz="2800" dirty="0" smtClean="0"/>
              <a:t>ынешнее поколение детей — это цифровое поколение. </a:t>
            </a:r>
            <a:endParaRPr lang="ru-RU" sz="2800" dirty="0" smtClean="0"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Book Antiqua" pitchFamily="18" charset="0"/>
                <a:ea typeface="Batang" pitchFamily="18" charset="-127"/>
              </a:rPr>
              <a:t>Гибкость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Технологичность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Креативность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Самообразование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Соучастие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Психологические </a:t>
            </a:r>
            <a:r>
              <a:rPr lang="ru-RU" sz="2800" dirty="0" smtClean="0"/>
              <a:t>особенности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Экономия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Повышение уровня квалификации в области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/>
              <a:t>педагогических, информационных технологий.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052736"/>
            <a:ext cx="7315200" cy="108012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Плюсы дистанционного обучения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16832"/>
            <a:ext cx="7315200" cy="453650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	</a:t>
            </a:r>
            <a:r>
              <a:rPr lang="ru-RU" sz="2800" dirty="0" smtClean="0">
                <a:latin typeface="Book Antiqua" pitchFamily="18" charset="0"/>
                <a:ea typeface="Batang" pitchFamily="18" charset="-127"/>
              </a:rPr>
              <a:t>С помощью дистанционного обучения  мы можем поднять рейтинг нашего детского сада на более высокий уровень.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Book Antiqua" pitchFamily="18" charset="0"/>
                <a:ea typeface="Batang" pitchFamily="18" charset="-127"/>
              </a:rPr>
              <a:t>		А ещё подстраховать себя от ситуаций, когда невозможно вести образовательную деятельность в очном режиме.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	</a:t>
            </a:r>
          </a:p>
        </p:txBody>
      </p:sp>
      <p:pic>
        <p:nvPicPr>
          <p:cNvPr id="3074" name="Picture 2" descr="C:\Users\User\Desktop\Rejt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-4530"/>
            <a:ext cx="2627784" cy="189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Управленческое решение. Внедрение дистанционного обучения в детском саду.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Онлайн-анкетирование (педагогов и родителей);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Планирование необходимых ресурсов;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Подбор замотивированных сотрудников 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План внедрения дистанционного обучения;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Выбор модели обучения.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Обучение педагогов и родителей в системе дистанционного обучения.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Таким образом: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Дистанционное обучение – сложный вид деятельности, он не возникает «сам по себе». Для его запуска требуются материально-технические затраты, методологические и дидактические изменения в работе педагогов, повышение цифровой грамотности всех участников в процессе обучения – от администрации и педагогов до родителей воспитанников.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340768"/>
            <a:ext cx="7315200" cy="511256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ИЗ ОПЫТА РАБОТЫ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depositphotos_13199580-stock-illustration-abstract-musical-background-with-tre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4104456" cy="3546764"/>
          </a:xfrm>
          <a:prstGeom prst="rect">
            <a:avLst/>
          </a:prstGeom>
          <a:noFill/>
        </p:spPr>
      </p:pic>
      <p:pic>
        <p:nvPicPr>
          <p:cNvPr id="1027" name="Picture 3" descr="C:\Users\User\Desktop\email-marketing-service-agency-compan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60786"/>
            <a:ext cx="3854273" cy="242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91880" y="1340768"/>
            <a:ext cx="5040560" cy="511256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b="1" dirty="0" err="1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Лапушкина</a:t>
            </a: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 Александра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Владимировна -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 музыкальный руководитель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МБДОУ«ДС № 395 г. Челябинска»</a:t>
            </a:r>
          </a:p>
          <a:p>
            <a:pPr>
              <a:lnSpc>
                <a:spcPct val="80000"/>
              </a:lnSpc>
              <a:buNone/>
            </a:pPr>
            <a:endParaRPr lang="ru-RU" sz="2400" b="1" dirty="0" smtClean="0">
              <a:solidFill>
                <a:srgbClr val="540000"/>
              </a:solidFill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Образование -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высшее педагогическое</a:t>
            </a:r>
          </a:p>
          <a:p>
            <a:pPr>
              <a:lnSpc>
                <a:spcPct val="80000"/>
              </a:lnSpc>
              <a:buNone/>
            </a:pPr>
            <a:endParaRPr lang="ru-RU" sz="2400" b="1" dirty="0" smtClean="0">
              <a:solidFill>
                <a:srgbClr val="540000"/>
              </a:solidFill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540000"/>
                </a:solidFill>
                <a:latin typeface="Book Antiqua" pitchFamily="18" charset="0"/>
                <a:ea typeface="Batang" pitchFamily="18" charset="-127"/>
              </a:rPr>
              <a:t>Стаж работы - 1 год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depositphotos_13199580-stock-illustration-abstract-musical-background-with-tre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2808312" cy="2609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1080119"/>
          </a:xfrm>
        </p:spPr>
        <p:txBody>
          <a:bodyPr/>
          <a:lstStyle/>
          <a:p>
            <a:r>
              <a:rPr lang="ru-RU" sz="3200" b="1" i="1" dirty="0"/>
              <a:t>Тема дистанционного обучения</a:t>
            </a:r>
            <a:r>
              <a:rPr lang="ru-RU" sz="3200" b="1" dirty="0"/>
              <a:t>: </a:t>
            </a:r>
            <a:br>
              <a:rPr lang="ru-RU" sz="3200" b="1" dirty="0"/>
            </a:b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784"/>
            <a:ext cx="6934200" cy="471757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dirty="0" smtClean="0"/>
              <a:t>«Музыкальное </a:t>
            </a:r>
            <a:r>
              <a:rPr lang="ru-RU" dirty="0"/>
              <a:t>развитие дошкольников» (</a:t>
            </a:r>
            <a:r>
              <a:rPr lang="ru-RU" u="sng" dirty="0">
                <a:hlinkClick r:id="rId4"/>
              </a:rPr>
              <a:t>https://vk.com/club194552264</a:t>
            </a:r>
            <a:r>
              <a:rPr lang="ru-RU" dirty="0"/>
              <a:t>) и подготовки дистанционных музыкальных занятий для </a:t>
            </a:r>
            <a:r>
              <a:rPr lang="ru-RU" dirty="0" smtClean="0"/>
              <a:t>детей </a:t>
            </a:r>
            <a:r>
              <a:rPr lang="ru-RU" dirty="0"/>
              <a:t>во время самоизоляции.</a:t>
            </a:r>
            <a:endParaRPr lang="ru-RU" sz="2000" u="sng" dirty="0" smtClean="0">
              <a:hlinkClick r:id="rId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«Музыкальное развитие дошкольников»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dirty="0"/>
              <a:t>Площадкой для дистанционного обучения была выбрана социальная сеть «</a:t>
            </a:r>
            <a:r>
              <a:rPr lang="ru-RU" dirty="0" err="1"/>
              <a:t>ВКонтакте</a:t>
            </a:r>
            <a:r>
              <a:rPr lang="ru-RU" dirty="0" smtClean="0"/>
              <a:t>»</a:t>
            </a:r>
          </a:p>
          <a:p>
            <a:pPr>
              <a:lnSpc>
                <a:spcPct val="80000"/>
              </a:lnSpc>
            </a:pPr>
            <a:r>
              <a:rPr lang="ru-RU" dirty="0"/>
              <a:t>(</a:t>
            </a:r>
            <a:r>
              <a:rPr lang="ru-RU" u="sng" dirty="0">
                <a:hlinkClick r:id="rId4"/>
              </a:rPr>
              <a:t>https://vk.com/club194552264</a:t>
            </a:r>
            <a:r>
              <a:rPr lang="ru-RU" dirty="0"/>
              <a:t>)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50296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«Музыкальное развитие дошкольников»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472608"/>
          </a:xfrm>
        </p:spPr>
        <p:txBody>
          <a:bodyPr/>
          <a:lstStyle/>
          <a:p>
            <a:r>
              <a:rPr lang="ru-RU" sz="2400" dirty="0" smtClean="0"/>
              <a:t>ЦЕЛЬ: предоставить ребенку возможности получить образование на дому по музыкальному развитию, оказать педагогическую поддержку родителям. </a:t>
            </a:r>
            <a:endParaRPr lang="ru-RU" sz="2400" dirty="0"/>
          </a:p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– формирование ценностных ориентаций средствами музыкального искусства; </a:t>
            </a:r>
          </a:p>
          <a:p>
            <a:r>
              <a:rPr lang="ru-RU" sz="2400" dirty="0" smtClean="0"/>
              <a:t>– становление эстетического отношения к окружающему миру;</a:t>
            </a:r>
          </a:p>
          <a:p>
            <a:r>
              <a:rPr lang="ru-RU" sz="2400" dirty="0" smtClean="0"/>
              <a:t>– приобщение к музыкальному искусству;</a:t>
            </a:r>
          </a:p>
          <a:p>
            <a:r>
              <a:rPr lang="ru-RU" sz="2400" dirty="0" smtClean="0"/>
              <a:t>– развитие музыкальных способностей;</a:t>
            </a:r>
          </a:p>
          <a:p>
            <a:r>
              <a:rPr lang="ru-RU" sz="2400" dirty="0" smtClean="0"/>
              <a:t>– воспитание интереса к музыкально-художественной деятельности. </a:t>
            </a:r>
          </a:p>
          <a:p>
            <a:endParaRPr lang="ru-RU" sz="2000" dirty="0" smtClean="0"/>
          </a:p>
          <a:p>
            <a:endParaRPr lang="ru-RU" sz="2000" u="sng" dirty="0" smtClean="0">
              <a:latin typeface="Book Antiqua" pitchFamily="18" charset="0"/>
              <a:hlinkClick r:id="rId4"/>
            </a:endParaRP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4"/>
            </a:endParaRP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4"/>
            </a:endParaRP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60848"/>
            <a:ext cx="7315200" cy="4392488"/>
          </a:xfrm>
        </p:spPr>
        <p:txBody>
          <a:bodyPr/>
          <a:lstStyle/>
          <a:p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	</a:t>
            </a:r>
            <a:r>
              <a:rPr lang="ru-RU" dirty="0" smtClean="0">
                <a:latin typeface="Book Antiqua" pitchFamily="18" charset="0"/>
                <a:ea typeface="Batang" pitchFamily="18" charset="-127"/>
              </a:rPr>
              <a:t>Дистанционное обучение на данный момент является одной из самых актуальных тем, обсуждаемых в ряду инноваций в системе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Формы дистанционного обучения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720"/>
            <a:ext cx="6934200" cy="5688632"/>
          </a:xfrm>
        </p:spPr>
        <p:txBody>
          <a:bodyPr/>
          <a:lstStyle/>
          <a:p>
            <a:r>
              <a:rPr lang="ru-RU" sz="2800" dirty="0" smtClean="0"/>
              <a:t>Видео - уроки </a:t>
            </a:r>
          </a:p>
          <a:p>
            <a:r>
              <a:rPr lang="ru-RU" sz="2000" dirty="0" smtClean="0">
                <a:solidFill>
                  <a:srgbClr val="002060"/>
                </a:solidFill>
                <a:hlinkClick r:id="rId4"/>
              </a:rPr>
              <a:t>https</a:t>
            </a:r>
            <a:r>
              <a:rPr lang="ru-RU" sz="2000" dirty="0">
                <a:solidFill>
                  <a:srgbClr val="002060"/>
                </a:solidFill>
                <a:hlinkClick r:id="rId4"/>
              </a:rPr>
              <a:t>://</a:t>
            </a:r>
            <a:r>
              <a:rPr lang="ru-RU" sz="2000" dirty="0" smtClean="0">
                <a:solidFill>
                  <a:srgbClr val="002060"/>
                </a:solidFill>
                <a:hlinkClick r:id="rId4"/>
              </a:rPr>
              <a:t>vk.com/video-194552264_456239028?t=6s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hlinkClick r:id="rId5"/>
              </a:rPr>
              <a:t>https</a:t>
            </a:r>
            <a:r>
              <a:rPr lang="ru-RU" sz="2000" dirty="0">
                <a:hlinkClick r:id="rId5"/>
              </a:rPr>
              <a:t>://</a:t>
            </a:r>
            <a:r>
              <a:rPr lang="ru-RU" sz="2000" dirty="0" smtClean="0">
                <a:hlinkClick r:id="rId5"/>
              </a:rPr>
              <a:t>vk.com/video-194552264_456239064</a:t>
            </a:r>
            <a:endParaRPr lang="ru-RU" sz="2000" dirty="0" smtClean="0"/>
          </a:p>
          <a:p>
            <a:r>
              <a:rPr lang="ru-RU" dirty="0" smtClean="0"/>
              <a:t>Музыкальная </a:t>
            </a:r>
            <a:r>
              <a:rPr lang="ru-RU" dirty="0"/>
              <a:t>гостиная</a:t>
            </a:r>
          </a:p>
          <a:p>
            <a:r>
              <a:rPr lang="ru-RU" sz="2000" dirty="0" smtClean="0">
                <a:hlinkClick r:id="rId6"/>
              </a:rPr>
              <a:t>https</a:t>
            </a:r>
            <a:r>
              <a:rPr lang="ru-RU" sz="2000" dirty="0">
                <a:hlinkClick r:id="rId6"/>
              </a:rPr>
              <a:t>://youtu.be/aNMsq2U6jAw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hlinkClick r:id="rId7"/>
              </a:rPr>
              <a:t>https://</a:t>
            </a:r>
            <a:r>
              <a:rPr lang="ru-RU" sz="2000" dirty="0" smtClean="0">
                <a:hlinkClick r:id="rId7"/>
              </a:rPr>
              <a:t>vk.com/video-194552264_456239052</a:t>
            </a:r>
            <a:endParaRPr lang="ru-RU" sz="2000" dirty="0" smtClean="0"/>
          </a:p>
          <a:p>
            <a:r>
              <a:rPr lang="ru-RU" dirty="0"/>
              <a:t>В</a:t>
            </a:r>
            <a:r>
              <a:rPr lang="ru-RU" dirty="0" smtClean="0"/>
              <a:t>ключение в образовательный процесс материалы из </a:t>
            </a:r>
            <a:r>
              <a:rPr lang="en-US" dirty="0" smtClean="0"/>
              <a:t>YouTube</a:t>
            </a:r>
            <a:endParaRPr lang="ru-RU" dirty="0" smtClean="0"/>
          </a:p>
          <a:p>
            <a:r>
              <a:rPr lang="ru-RU" sz="2000" dirty="0">
                <a:hlinkClick r:id="rId8"/>
              </a:rPr>
              <a:t>https://vk.com/club194552264?w=wall-194552264_17%2Fall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https://vk.com/club194552264?w=wall-194552264_32%2Fall)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9"/>
            </a:endParaRP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Формы дистанционного обучения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r>
              <a:rPr lang="ru-RU" dirty="0"/>
              <a:t>Ц</a:t>
            </a:r>
            <a:r>
              <a:rPr lang="ru-RU" dirty="0" smtClean="0"/>
              <a:t>икл познавательных телепередач о музыкальных инструментах</a:t>
            </a:r>
          </a:p>
          <a:p>
            <a:r>
              <a:rPr lang="ru-RU" sz="2000" dirty="0">
                <a:hlinkClick r:id="rId4"/>
              </a:rPr>
              <a:t>https://vk.com/club194552264?w=wall-194552264_47%2Fall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(</a:t>
            </a:r>
            <a:r>
              <a:rPr lang="ru-RU" sz="2000" dirty="0">
                <a:hlinkClick r:id="rId5"/>
              </a:rPr>
              <a:t>https://</a:t>
            </a:r>
            <a:r>
              <a:rPr lang="ru-RU" sz="2000" dirty="0" smtClean="0">
                <a:hlinkClick r:id="rId5"/>
              </a:rPr>
              <a:t>vk.com/club194552264?w=wall-194552264_10%2Fall</a:t>
            </a:r>
            <a:endParaRPr lang="ru-RU" sz="2000" dirty="0" smtClean="0"/>
          </a:p>
          <a:p>
            <a:r>
              <a:rPr lang="ru-RU" dirty="0" smtClean="0"/>
              <a:t>Клипы </a:t>
            </a:r>
            <a:r>
              <a:rPr lang="ru-RU" dirty="0"/>
              <a:t>на </a:t>
            </a:r>
            <a:r>
              <a:rPr lang="ru-RU" dirty="0" smtClean="0"/>
              <a:t>песни</a:t>
            </a:r>
            <a:endParaRPr lang="ru-RU" dirty="0"/>
          </a:p>
          <a:p>
            <a:r>
              <a:rPr lang="ru-RU" sz="2000" u="sng" dirty="0">
                <a:hlinkClick r:id="rId6"/>
              </a:rPr>
              <a:t>https://vk.com/club194552264?w=wall-194552264_13%2Fall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89674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Формы дистанционного обучения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dirty="0"/>
              <a:t>П</a:t>
            </a:r>
            <a:r>
              <a:rPr lang="ru-RU" dirty="0" smtClean="0"/>
              <a:t>римеры </a:t>
            </a:r>
            <a:r>
              <a:rPr lang="ru-RU" dirty="0"/>
              <a:t>музыкальных игр и экспериментов со </a:t>
            </a:r>
            <a:r>
              <a:rPr lang="ru-RU" dirty="0" smtClean="0"/>
              <a:t>звуками</a:t>
            </a:r>
            <a:endParaRPr lang="ru-RU" dirty="0"/>
          </a:p>
          <a:p>
            <a:r>
              <a:rPr lang="ru-RU" sz="2000" dirty="0"/>
              <a:t>(</a:t>
            </a:r>
            <a:r>
              <a:rPr lang="ru-RU" sz="2000" u="sng" dirty="0">
                <a:hlinkClick r:id="rId4"/>
              </a:rPr>
              <a:t>https://vk.com/club194552264?w=wall-194552264_23%2Fall</a:t>
            </a:r>
            <a:endParaRPr lang="ru-RU" sz="2000" dirty="0"/>
          </a:p>
          <a:p>
            <a:r>
              <a:rPr lang="ru-RU" dirty="0"/>
              <a:t>Н</a:t>
            </a:r>
            <a:r>
              <a:rPr lang="ru-RU" dirty="0" smtClean="0"/>
              <a:t>еобычные ролики</a:t>
            </a:r>
          </a:p>
          <a:p>
            <a:r>
              <a:rPr lang="ru-RU" sz="2000" dirty="0" smtClean="0">
                <a:hlinkClick r:id="rId5"/>
              </a:rPr>
              <a:t>https</a:t>
            </a:r>
            <a:r>
              <a:rPr lang="ru-RU" sz="2000" dirty="0">
                <a:hlinkClick r:id="rId5"/>
              </a:rPr>
              <a:t>://</a:t>
            </a:r>
            <a:r>
              <a:rPr lang="ru-RU" sz="2000" dirty="0" smtClean="0">
                <a:hlinkClick r:id="rId5"/>
              </a:rPr>
              <a:t>vk.com/club194552264?w=wall-194552264_25%2Fall</a:t>
            </a:r>
            <a:endParaRPr lang="ru-RU" sz="2000" dirty="0" smtClean="0"/>
          </a:p>
          <a:p>
            <a:r>
              <a:rPr lang="ru-RU" sz="2000" dirty="0"/>
              <a:t>(</a:t>
            </a:r>
            <a:r>
              <a:rPr lang="ru-RU" sz="2000" dirty="0">
                <a:hlinkClick r:id="rId6"/>
              </a:rPr>
              <a:t>https://</a:t>
            </a:r>
            <a:r>
              <a:rPr lang="ru-RU" sz="2000" dirty="0" smtClean="0">
                <a:hlinkClick r:id="rId6"/>
              </a:rPr>
              <a:t>vk.com/club194552264?w=wall-194552264_35%2Fall</a:t>
            </a:r>
            <a:endParaRPr lang="ru-RU" sz="2000" dirty="0" smtClean="0"/>
          </a:p>
          <a:p>
            <a:endParaRPr lang="ru-RU" sz="2000" u="sng" dirty="0" smtClean="0">
              <a:latin typeface="Book Antiqua" pitchFamily="18" charset="0"/>
              <a:hlinkClick r:id="rId7"/>
            </a:endParaRP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7"/>
            </a:endParaRPr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79649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Для родителей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r>
              <a:rPr lang="ru-RU" dirty="0" smtClean="0"/>
              <a:t>Для вовлечения  </a:t>
            </a:r>
            <a:r>
              <a:rPr lang="ru-RU" dirty="0"/>
              <a:t>в музыкально-педагогический </a:t>
            </a:r>
            <a:r>
              <a:rPr lang="ru-RU" dirty="0" smtClean="0"/>
              <a:t>процесс и повышения  </a:t>
            </a:r>
            <a:r>
              <a:rPr lang="ru-RU" dirty="0"/>
              <a:t>их </a:t>
            </a:r>
            <a:r>
              <a:rPr lang="ru-RU" dirty="0" smtClean="0"/>
              <a:t>компетентности </a:t>
            </a:r>
            <a:r>
              <a:rPr lang="ru-RU" dirty="0"/>
              <a:t>в вопросах музыкального развития </a:t>
            </a:r>
            <a:r>
              <a:rPr lang="ru-RU" dirty="0" smtClean="0"/>
              <a:t>детей,  </a:t>
            </a:r>
            <a:r>
              <a:rPr lang="ru-RU" dirty="0"/>
              <a:t>о</a:t>
            </a:r>
            <a:r>
              <a:rPr lang="ru-RU" dirty="0" smtClean="0"/>
              <a:t>публикованы </a:t>
            </a:r>
            <a:r>
              <a:rPr lang="ru-RU" dirty="0"/>
              <a:t>статьи о том, зачем учить ребенке </a:t>
            </a:r>
            <a:r>
              <a:rPr lang="ru-RU" dirty="0" smtClean="0"/>
              <a:t>музыке.</a:t>
            </a:r>
            <a:endParaRPr lang="ru-RU" sz="2000" u="sng" dirty="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hlinkClick r:id="rId5"/>
              </a:rPr>
              <a:t>https://vk.com/@-194552264-desyat-prichin-uchit-rebenka-muzyke</a:t>
            </a:r>
            <a:r>
              <a:rPr lang="ru-RU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(«Песнь здоровья». Автор: </a:t>
            </a:r>
            <a:r>
              <a:rPr lang="ru-RU" sz="2000" dirty="0" err="1"/>
              <a:t>Лапушкина</a:t>
            </a:r>
            <a:r>
              <a:rPr lang="ru-RU" sz="2000" dirty="0"/>
              <a:t> А. В., </a:t>
            </a:r>
            <a:r>
              <a:rPr lang="ru-RU" sz="2000" dirty="0">
                <a:hlinkClick r:id="rId6"/>
              </a:rPr>
              <a:t>https://vk.com/@-</a:t>
            </a:r>
            <a:r>
              <a:rPr lang="ru-RU" sz="2000" dirty="0" smtClean="0">
                <a:hlinkClick r:id="rId6"/>
              </a:rPr>
              <a:t>194552264-pesn-zdorovya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/>
              <a:t>(</a:t>
            </a:r>
            <a:r>
              <a:rPr lang="ru-RU" sz="2000" dirty="0">
                <a:hlinkClick r:id="rId7"/>
              </a:rPr>
              <a:t>https://</a:t>
            </a:r>
            <a:r>
              <a:rPr lang="ru-RU" sz="2000" dirty="0" smtClean="0">
                <a:hlinkClick r:id="rId7"/>
              </a:rPr>
              <a:t>vk.com/club194552264?w=wall-194552264_20%2Fall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u="sng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00656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3"/>
            <a:ext cx="6934200" cy="72007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Положительные результаты работы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712"/>
            <a:ext cx="6934200" cy="576064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000" u="sng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  <a:hlinkClick r:id="rId4"/>
              </a:rPr>
              <a:t> </a:t>
            </a:r>
            <a:r>
              <a:rPr lang="ru-RU" dirty="0" smtClean="0">
                <a:latin typeface="Book Antiqua" pitchFamily="18" charset="0"/>
              </a:rPr>
              <a:t>Воспитанники  смогли продолжить свое музыкальное обучение во время самоизоляции.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Готовность родителей активно взаимодействовать с педагогами, участвовать в образовательном процессе.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Повышения квалификации педагога.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Расширяется круг своих подписчиков и повышается их активность.</a:t>
            </a:r>
            <a:endParaRPr lang="ru-RU" u="sng" dirty="0" smtClean="0">
              <a:latin typeface="Book Antiqua" pitchFamily="18" charset="0"/>
              <a:hlinkClick r:id="rId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115212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Трудности дистанционного обучения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6792"/>
            <a:ext cx="6934200" cy="44644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latin typeface="Book Antiqua" pitchFamily="18" charset="0"/>
              </a:rPr>
              <a:t>Н</a:t>
            </a:r>
            <a:r>
              <a:rPr lang="ru-RU" dirty="0" smtClean="0">
                <a:latin typeface="Book Antiqua" pitchFamily="18" charset="0"/>
              </a:rPr>
              <a:t>едостаток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музыкальных инструментов.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Незнание </a:t>
            </a:r>
            <a:r>
              <a:rPr lang="ru-RU" dirty="0" err="1" smtClean="0">
                <a:latin typeface="Book Antiqua" pitchFamily="18" charset="0"/>
              </a:rPr>
              <a:t>видеоредакторов</a:t>
            </a:r>
            <a:r>
              <a:rPr lang="ru-RU" dirty="0">
                <a:latin typeface="Book Antiqua" pitchFamily="18" charset="0"/>
              </a:rPr>
              <a:t>.</a:t>
            </a: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Сжатые сроки подготовки видеороликов.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Нехватка времени.</a:t>
            </a:r>
            <a:endParaRPr lang="ru-RU" u="sng" dirty="0" smtClean="0">
              <a:hlinkClick r:id="rId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9"/>
            <a:ext cx="6934200" cy="6480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«Музыкальное развитие дошкольников»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507761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  <a:cs typeface="Angsana New" pitchFamily="18" charset="-34"/>
              </a:rPr>
              <a:t>Опыт использования дистанционного обучения в нашем МБДОУ безусловно, невелик и требует доработок.</a:t>
            </a:r>
            <a:endParaRPr lang="ru-RU" b="1" dirty="0" smtClean="0">
              <a:latin typeface="Book Antiqua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Начатый опыт работы мы будем продолжать и развивать. </a:t>
            </a:r>
          </a:p>
          <a:p>
            <a:pPr algn="just">
              <a:lnSpc>
                <a:spcPct val="80000"/>
              </a:lnSpc>
            </a:pPr>
            <a:endParaRPr lang="ru-RU" sz="2000" u="sng" dirty="0" smtClean="0">
              <a:latin typeface="Book Antiqua" pitchFamily="18" charset="0"/>
              <a:hlinkClick r:id="rId4"/>
            </a:endParaRPr>
          </a:p>
        </p:txBody>
      </p:sp>
      <p:pic>
        <p:nvPicPr>
          <p:cNvPr id="2050" name="Picture 2" descr="C:\Users\User\Desktop\21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645024"/>
            <a:ext cx="4176464" cy="283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124744"/>
            <a:ext cx="7315200" cy="64807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БЛАГОДАРИМ ЗА ВНИМАНИЕ!</a:t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60848"/>
            <a:ext cx="7315200" cy="43924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</a:t>
            </a:r>
          </a:p>
          <a:p>
            <a:pPr marL="457200" indent="-457200">
              <a:buNone/>
            </a:pPr>
            <a:r>
              <a:rPr lang="ru-RU" sz="2000" dirty="0" smtClean="0">
                <a:latin typeface="Book Antiqua" pitchFamily="18" charset="0"/>
              </a:rPr>
              <a:t>Благодарим за внимание!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Book Antiqua" pitchFamily="18" charset="0"/>
              <a:ea typeface="Batang" pitchFamily="18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Book Antiqua" pitchFamily="18" charset="0"/>
                <a:ea typeface="Batang" pitchFamily="18" charset="-127"/>
              </a:rPr>
              <a:t>		</a:t>
            </a:r>
          </a:p>
        </p:txBody>
      </p:sp>
      <p:pic>
        <p:nvPicPr>
          <p:cNvPr id="1026" name="Picture 2" descr="C:\Users\User\Desktop\Дистанционное обуч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090370" cy="493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Главная задача ДОУ -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60848"/>
            <a:ext cx="7315200" cy="43924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удовлетворение образовательных потребностей личности, решение вопросов её становления.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овый формат взаимодействия -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60848"/>
            <a:ext cx="7315200" cy="43924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истанционное обучение.</a:t>
            </a:r>
          </a:p>
          <a:p>
            <a:pPr marL="0" indent="0">
              <a:buNone/>
            </a:pPr>
            <a:r>
              <a:rPr lang="ru-RU" dirty="0" smtClean="0"/>
              <a:t>Этот формат работы позволяет качественно реализовать ФГОС ДО, сделать обучение современным и более гибким, вовлечь родителей в образовательный процесс.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7315200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Нормативные основы деятельности 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340768"/>
            <a:ext cx="7315200" cy="551723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Федеральный закон РФ от 29.12.2012 г. № 273-ФЗ «Об образовании в РФ» (ст. 13,15,16,41);</a:t>
            </a:r>
          </a:p>
          <a:p>
            <a:pPr>
              <a:buFontTx/>
              <a:buChar char="-"/>
            </a:pPr>
            <a:r>
              <a:rPr lang="ru-RU" sz="2800" dirty="0" smtClean="0"/>
              <a:t>Приказ Министерства образования и науки РФ от 23.08.2017 №816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66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7315200" cy="129614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Нормативные основы деятельности 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60848"/>
            <a:ext cx="7315200" cy="410445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Учет письма Министерства образования и науки РФ от 28.08.2015 года № АК – 2563/05 «О методических рекомендациях» ( вместе с «Методическими рекомендациями по организации образовательной деятельности с использованием сетевых форм реализации образовательных программ»).</a:t>
            </a:r>
          </a:p>
        </p:txBody>
      </p:sp>
    </p:spTree>
    <p:extLst>
      <p:ext uri="{BB962C8B-B14F-4D97-AF65-F5344CB8AC3E}">
        <p14:creationId xmlns:p14="http://schemas.microsoft.com/office/powerpoint/2010/main" val="25822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7315200" cy="1008112"/>
          </a:xfrm>
        </p:spPr>
        <p:txBody>
          <a:bodyPr/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сновные понятия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80920" cy="42484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/>
              <a:t>Под дистанционными образовательными технологиями понимаются «образовательные технологии, реализуемые в основном с применением информационных и телекоммуникационных технологий, реализуемые в основном с применением информационных и телекоммуникационных технологий при опосредованном или не полностью опосредованном взаимодействии обучающего и педагогического работника. </a:t>
            </a:r>
            <a:endParaRPr lang="en-US" sz="2000" dirty="0"/>
          </a:p>
          <a:p>
            <a:pPr>
              <a:buFontTx/>
              <a:buChar char="-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3396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7315200" cy="1008112"/>
          </a:xfrm>
        </p:spPr>
        <p:txBody>
          <a:bodyPr/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сновные понятия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424936" cy="4248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Дистанционное образование детей – образование на расстоянии, без непосредственного контакта с педагогом и другими детьми, посредством информационно-коммуникативных технологий, которое дает возможность самостоятельной работы родителей и их детей по усвоению образовательных программ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352928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Трудности дистанционного обучения</a:t>
            </a:r>
            <a:endParaRPr lang="ru-RU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784976" cy="50405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Технические сложности.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Организация дистанционного обучения. 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Зависимость от качества работы интернет.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Недостаток практических знаний у педагогов.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Финансовые инвестиции.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Проблема дистанционного обучения дошкольников с ОВЗ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Родители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необоснованное перекладывание на них функций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756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9A5E40"/>
      </a:lt2>
      <a:accent1>
        <a:srgbClr val="AE7750"/>
      </a:accent1>
      <a:accent2>
        <a:srgbClr val="C08D60"/>
      </a:accent2>
      <a:accent3>
        <a:srgbClr val="FFFFFF"/>
      </a:accent3>
      <a:accent4>
        <a:srgbClr val="404040"/>
      </a:accent4>
      <a:accent5>
        <a:srgbClr val="D3BDB3"/>
      </a:accent5>
      <a:accent6>
        <a:srgbClr val="AE7F56"/>
      </a:accent6>
      <a:hlink>
        <a:srgbClr val="CCA47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1050</TotalTime>
  <Words>668</Words>
  <Application>Microsoft Office PowerPoint</Application>
  <PresentationFormat>Экран (4:3)</PresentationFormat>
  <Paragraphs>182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Batang</vt:lpstr>
      <vt:lpstr>Angsana New</vt:lpstr>
      <vt:lpstr>Arial</vt:lpstr>
      <vt:lpstr>Book Antiqua</vt:lpstr>
      <vt:lpstr>Bookman Old Style</vt:lpstr>
      <vt:lpstr>Microsoft Sans Serif</vt:lpstr>
      <vt:lpstr>powerpoint-template</vt:lpstr>
      <vt:lpstr>Муниципальное бюджетное дошкольное  образовательное учреждение  «Детский сад №395 г. Челябинска»   </vt:lpstr>
      <vt:lpstr>АКТУАЛЬНОСТЬ</vt:lpstr>
      <vt:lpstr>Главная задача ДОУ - </vt:lpstr>
      <vt:lpstr>Новый формат взаимодействия - </vt:lpstr>
      <vt:lpstr>Нормативные основы деятельности </vt:lpstr>
      <vt:lpstr>Нормативные основы деятельности </vt:lpstr>
      <vt:lpstr>Основные понятия</vt:lpstr>
      <vt:lpstr>Основные понятия</vt:lpstr>
      <vt:lpstr>Трудности дистанционного обучения</vt:lpstr>
      <vt:lpstr>Трудности дистанционного обучения</vt:lpstr>
      <vt:lpstr>Плюсы дистанционного обучения</vt:lpstr>
      <vt:lpstr>Плюсы дистанционного обучения</vt:lpstr>
      <vt:lpstr>Управленческое решение. Внедрение дистанционного обучения в детском саду.</vt:lpstr>
      <vt:lpstr>Таким образом:</vt:lpstr>
      <vt:lpstr>Презентация PowerPoint</vt:lpstr>
      <vt:lpstr>Презентация PowerPoint</vt:lpstr>
      <vt:lpstr>Тема дистанционного обучения:  </vt:lpstr>
      <vt:lpstr>Дистанционное обучение  «Музыкальное развитие дошкольников» </vt:lpstr>
      <vt:lpstr>Дистанционное обучение  «Музыкальное развитие дошкольников» </vt:lpstr>
      <vt:lpstr>Формы дистанционного обучения </vt:lpstr>
      <vt:lpstr>Формы дистанционного обучения </vt:lpstr>
      <vt:lpstr>Формы дистанционного обучения </vt:lpstr>
      <vt:lpstr>Для родителей</vt:lpstr>
      <vt:lpstr>Положительные результаты работы</vt:lpstr>
      <vt:lpstr>Трудности дистанционного обучения</vt:lpstr>
      <vt:lpstr>Дистанционное обучение  «Музыкальное развитие дошкольников» </vt:lpstr>
      <vt:lpstr> БЛАГОДАРИМ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«Детский сад №395 г. Челябинска»   </dc:title>
  <dc:creator>User</dc:creator>
  <cp:lastModifiedBy>Мунира</cp:lastModifiedBy>
  <cp:revision>103</cp:revision>
  <dcterms:created xsi:type="dcterms:W3CDTF">2020-11-10T01:52:39Z</dcterms:created>
  <dcterms:modified xsi:type="dcterms:W3CDTF">2020-11-15T14:48:56Z</dcterms:modified>
</cp:coreProperties>
</file>